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86" r:id="rId9"/>
    <p:sldId id="288" r:id="rId10"/>
    <p:sldId id="289" r:id="rId11"/>
    <p:sldId id="263" r:id="rId12"/>
    <p:sldId id="264" r:id="rId13"/>
    <p:sldId id="265" r:id="rId14"/>
    <p:sldId id="303" r:id="rId15"/>
    <p:sldId id="266" r:id="rId16"/>
    <p:sldId id="296" r:id="rId17"/>
    <p:sldId id="310" r:id="rId18"/>
    <p:sldId id="268" r:id="rId19"/>
    <p:sldId id="306" r:id="rId20"/>
    <p:sldId id="305" r:id="rId21"/>
    <p:sldId id="269" r:id="rId22"/>
    <p:sldId id="270" r:id="rId23"/>
    <p:sldId id="304" r:id="rId24"/>
    <p:sldId id="271" r:id="rId25"/>
    <p:sldId id="293" r:id="rId26"/>
    <p:sldId id="274" r:id="rId27"/>
    <p:sldId id="275" r:id="rId28"/>
    <p:sldId id="284" r:id="rId29"/>
    <p:sldId id="292" r:id="rId30"/>
    <p:sldId id="278" r:id="rId31"/>
    <p:sldId id="302" r:id="rId32"/>
    <p:sldId id="309" r:id="rId33"/>
    <p:sldId id="307" r:id="rId34"/>
    <p:sldId id="308" r:id="rId35"/>
    <p:sldId id="29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91" d="100"/>
          <a:sy n="91" d="100"/>
        </p:scale>
        <p:origin x="-1195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CC5D8-394F-4C0A-BC07-08D7C79DEB5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BB47D-1EB9-495C-80AB-B90BA00712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5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BB47D-1EB9-495C-80AB-B90BA00712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5C7B-CCB1-4981-8AA9-C193052EBD1E}" type="datetime1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0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51B6-4056-433C-A133-BF9B758783D0}" type="datetime1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2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4523-41EE-41F5-843A-D7C43C62C167}" type="datetime1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9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752F-D1BC-4EAD-AB1D-4FA8889965F6}" type="datetime1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3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6BE0-9EE6-410C-BD9F-769A6998F115}" type="datetime1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6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92A7-0DBA-436E-AFE5-558C7525CEA9}" type="datetime1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6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23A8-BD77-4E4B-93C0-93768F162C08}" type="datetime1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7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3ADC-9753-42DD-BDC7-AC1D68DDA392}" type="datetime1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3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E276-5356-4292-A693-882362177B17}" type="datetime1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4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126E-B2E5-4B2B-BAD0-83FF8C0C41F3}" type="datetime1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5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0841-C9C4-4795-B841-857AC9205FA6}" type="datetime1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9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4F94-F29A-4989-882A-D8E6835DDB32}" type="datetime1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3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120090" cy="2143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sz="6700" dirty="0" smtClean="0"/>
              <a:t>Ночлеги и привалы</a:t>
            </a:r>
            <a:endParaRPr lang="ru-RU" sz="6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Малые привалы (на удобном камне)</a:t>
            </a:r>
            <a:endParaRPr lang="ru-RU" dirty="0"/>
          </a:p>
        </p:txBody>
      </p:sp>
      <p:pic>
        <p:nvPicPr>
          <p:cNvPr id="7170" name="Picture 2" descr="F:\Привалы и ночлени\x_e76c09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0760" y="2327751"/>
            <a:ext cx="4602480" cy="307086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Обеденные привалы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000" indent="457200">
              <a:lnSpc>
                <a:spcPct val="150000"/>
              </a:lnSpc>
              <a:buNone/>
            </a:pPr>
            <a:r>
              <a:rPr lang="ru-RU" b="1" dirty="0" smtClean="0"/>
              <a:t>Горячий обед</a:t>
            </a:r>
            <a:r>
              <a:rPr lang="ru-RU" dirty="0" smtClean="0"/>
              <a:t>: более длительные остановки для отдыха и питания.</a:t>
            </a:r>
          </a:p>
          <a:p>
            <a:pPr marL="36000" indent="457200">
              <a:lnSpc>
                <a:spcPct val="150000"/>
              </a:lnSpc>
              <a:buNone/>
            </a:pPr>
            <a:r>
              <a:rPr lang="ru-RU" b="1" dirty="0" smtClean="0"/>
              <a:t>Сухой обед</a:t>
            </a:r>
            <a:r>
              <a:rPr lang="ru-RU" dirty="0" smtClean="0"/>
              <a:t>: занимает менее часа, используется для экономии светового времени.</a:t>
            </a:r>
          </a:p>
          <a:p>
            <a:pPr>
              <a:buNone/>
            </a:pPr>
            <a:r>
              <a:rPr lang="ru-RU" b="1" i="1" dirty="0" smtClean="0"/>
              <a:t>В любом походе как правило </a:t>
            </a:r>
            <a:r>
              <a:rPr lang="ru-RU" b="1" i="1" dirty="0" smtClean="0"/>
              <a:t>использую </a:t>
            </a:r>
            <a:r>
              <a:rPr lang="ru-RU" b="1" i="1" dirty="0" smtClean="0"/>
              <a:t>оба типа обедов, но сухие – чаще.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Выбор места</a:t>
            </a:r>
            <a:r>
              <a:rPr lang="ru-RU" dirty="0"/>
              <a:t> </a:t>
            </a:r>
            <a:r>
              <a:rPr lang="ru-RU" dirty="0" smtClean="0"/>
              <a:t>для обеденного привала: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безопасность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наличие воды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наличие дров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эстетизм и комфорт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обеденного привала</a:t>
            </a:r>
            <a:br>
              <a:rPr lang="ru-RU" dirty="0" smtClean="0"/>
            </a:br>
            <a:r>
              <a:rPr lang="ru-RU" dirty="0" smtClean="0"/>
              <a:t>   (укрытие от ветра и дождя)</a:t>
            </a:r>
            <a:endParaRPr lang="ru-RU" dirty="0"/>
          </a:p>
        </p:txBody>
      </p:sp>
      <p:pic>
        <p:nvPicPr>
          <p:cNvPr id="4" name="Содержимое 3" descr="x_dc4906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0760" y="2137251"/>
            <a:ext cx="4602480" cy="3451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обеденного привала</a:t>
            </a:r>
            <a:br>
              <a:rPr lang="ru-RU" dirty="0" smtClean="0"/>
            </a:br>
            <a:r>
              <a:rPr lang="ru-RU" dirty="0" smtClean="0"/>
              <a:t>   (укрытие от ветра и дождя)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5832648" cy="4374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6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Бивак (</a:t>
            </a:r>
            <a:r>
              <a:rPr lang="ru-RU" i="1" dirty="0" smtClean="0"/>
              <a:t>устар.</a:t>
            </a:r>
            <a:r>
              <a:rPr lang="ru-RU" dirty="0" smtClean="0"/>
              <a:t> бивуак)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это </a:t>
            </a:r>
            <a:r>
              <a:rPr lang="ru-RU" b="1" dirty="0" smtClean="0"/>
              <a:t>стоянка для ночлега </a:t>
            </a:r>
            <a:r>
              <a:rPr lang="ru-RU" dirty="0" smtClean="0"/>
              <a:t>вне населенного пункта; временное месторасположение путешественников, лагерь туристов, альпинистов и </a:t>
            </a:r>
            <a:r>
              <a:rPr lang="ru-RU" dirty="0" err="1" smtClean="0"/>
              <a:t>т.п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 descr="Безымянный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282" y="3429000"/>
            <a:ext cx="4357718" cy="2900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Безопасность при выборе </a:t>
            </a:r>
            <a:r>
              <a:rPr lang="ru-RU" dirty="0" smtClean="0"/>
              <a:t>ночлега: опасные факторы</a:t>
            </a:r>
            <a:endParaRPr lang="ru-RU" dirty="0"/>
          </a:p>
        </p:txBody>
      </p:sp>
      <p:pic>
        <p:nvPicPr>
          <p:cNvPr id="13" name="Содержимое 12" descr="Безымянный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3271" y="1600200"/>
            <a:ext cx="6777457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Безопасность при выборе </a:t>
            </a:r>
            <a:r>
              <a:rPr lang="ru-RU" dirty="0" smtClean="0"/>
              <a:t>ночлега: опасные факторы</a:t>
            </a:r>
            <a:endParaRPr lang="ru-RU" dirty="0"/>
          </a:p>
        </p:txBody>
      </p:sp>
      <p:pic>
        <p:nvPicPr>
          <p:cNvPr id="13" name="Содержимое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69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Безопасность при выборе ночлега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Учитывать опасность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Падающих камней</a:t>
            </a:r>
          </a:p>
          <a:p>
            <a:r>
              <a:rPr lang="ru-RU" dirty="0" smtClean="0"/>
              <a:t>Падающих деревьев</a:t>
            </a:r>
          </a:p>
          <a:p>
            <a:r>
              <a:rPr lang="ru-RU" dirty="0" smtClean="0"/>
              <a:t>Резких порывов ветра</a:t>
            </a:r>
          </a:p>
          <a:p>
            <a:r>
              <a:rPr lang="ru-RU" dirty="0" smtClean="0"/>
              <a:t>Нежелательных гостей (особенно вблизи населенных пунктов)</a:t>
            </a:r>
          </a:p>
          <a:p>
            <a:r>
              <a:rPr lang="ru-RU" dirty="0" smtClean="0"/>
              <a:t>Диких зверей и </a:t>
            </a:r>
            <a:r>
              <a:rPr lang="ru-RU" dirty="0" smtClean="0"/>
              <a:t>насекомых</a:t>
            </a:r>
            <a:endParaRPr lang="ru-R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Безопасность при выборе ночлега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Не организовывать стоянку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В ущельях, где возможен камнепад или сход снега и </a:t>
            </a:r>
            <a:r>
              <a:rPr lang="ru-RU" dirty="0" smtClean="0"/>
              <a:t>льда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а дорогах</a:t>
            </a:r>
          </a:p>
          <a:p>
            <a:r>
              <a:rPr lang="ru-RU" dirty="0" smtClean="0"/>
              <a:t>В устьях высохших рек</a:t>
            </a:r>
          </a:p>
          <a:p>
            <a:r>
              <a:rPr lang="ru-RU" dirty="0" smtClean="0"/>
              <a:t>Вблизи населенных пунктов</a:t>
            </a:r>
          </a:p>
          <a:p>
            <a:r>
              <a:rPr lang="ru-RU" dirty="0" smtClean="0"/>
              <a:t>В местах выпаса скота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/>
              <a:t>При организации стоянки важно понимать, что мы здесь гости, и окружающий мир может очень быстро измениться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62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 в походе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87868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2000240"/>
            <a:ext cx="2857520" cy="2071702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428728" y="4071942"/>
            <a:ext cx="2857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58" y="4857760"/>
            <a:ext cx="257176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40 мин. до 2 часов</a:t>
            </a:r>
            <a:endParaRPr lang="ru-RU" sz="2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2000240"/>
            <a:ext cx="1285884" cy="2071702"/>
          </a:xfrm>
          <a:prstGeom prst="rect">
            <a:avLst/>
          </a:prstGeom>
          <a:solidFill>
            <a:schemeClr val="accent4">
              <a:lumMod val="5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571868" y="4071942"/>
            <a:ext cx="428628" cy="171451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28926" y="5786454"/>
            <a:ext cx="192882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6 до 9 часов</a:t>
            </a:r>
            <a:endParaRPr lang="ru-RU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2000240"/>
            <a:ext cx="2857520" cy="2071702"/>
          </a:xfrm>
          <a:prstGeom prst="rect">
            <a:avLst/>
          </a:prstGeom>
          <a:solidFill>
            <a:schemeClr val="accent6">
              <a:alpha val="21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500694" y="4071942"/>
            <a:ext cx="357190" cy="9286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43504" y="5072074"/>
            <a:ext cx="121444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3-4 часа</a:t>
            </a:r>
            <a:endParaRPr lang="ru-RU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2000240"/>
            <a:ext cx="1500198" cy="2071702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001024" y="4071942"/>
            <a:ext cx="285752" cy="128588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286644" y="5357826"/>
            <a:ext cx="1500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8-10 часов</a:t>
            </a:r>
            <a:endParaRPr lang="ru-RU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Удачный выбор места ночлега</a:t>
            </a:r>
            <a:endParaRPr lang="ru-RU" dirty="0"/>
          </a:p>
        </p:txBody>
      </p:sp>
      <p:pic>
        <p:nvPicPr>
          <p:cNvPr id="10242" name="Picture 2" descr="F:\Привалы и ночлени\x_7c0a5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0760" y="2141061"/>
            <a:ext cx="4602480" cy="344424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64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Удачный выбор места ночлега</a:t>
            </a:r>
            <a:endParaRPr lang="ru-RU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96" y="1845645"/>
            <a:ext cx="6052608" cy="4035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работ на бивуаке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подготовка площадок под палатки и их установка;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заготовка дров и воды;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приготовление пищи.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Все </a:t>
            </a:r>
            <a:r>
              <a:rPr lang="ru-RU" b="1" dirty="0" smtClean="0"/>
              <a:t>работы на биваке </a:t>
            </a:r>
            <a:r>
              <a:rPr lang="ru-RU" dirty="0" smtClean="0"/>
              <a:t>желательно </a:t>
            </a:r>
          </a:p>
          <a:p>
            <a:pPr>
              <a:buNone/>
            </a:pPr>
            <a:r>
              <a:rPr lang="ru-RU" dirty="0" smtClean="0"/>
              <a:t>проводить параллельно, т.е. </a:t>
            </a:r>
            <a:r>
              <a:rPr lang="ru-RU" b="1" dirty="0" smtClean="0"/>
              <a:t>одновременно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Дежурства на бивуаке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457200">
              <a:buNone/>
            </a:pPr>
            <a:r>
              <a:rPr lang="ru-RU" dirty="0" smtClean="0"/>
              <a:t>Два основных варианта: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дежурные встают на 30-40 минут раньше группы;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дежурные встают вместе с группой, но им может потребоваться помощь других участников для подготовки к выходу.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Все </a:t>
            </a:r>
            <a:r>
              <a:rPr lang="ru-RU" b="1" dirty="0" smtClean="0"/>
              <a:t>работы на биваке </a:t>
            </a:r>
            <a:r>
              <a:rPr lang="ru-RU" dirty="0" smtClean="0"/>
              <a:t>желательно </a:t>
            </a:r>
          </a:p>
          <a:p>
            <a:pPr>
              <a:buNone/>
            </a:pPr>
            <a:r>
              <a:rPr lang="ru-RU" dirty="0" smtClean="0"/>
              <a:t>проводить параллельно, т.е. </a:t>
            </a:r>
            <a:r>
              <a:rPr lang="ru-RU" b="1" dirty="0" smtClean="0"/>
              <a:t>одновременно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Ночевка вне зоны леса</a:t>
            </a:r>
            <a:endParaRPr lang="ru-RU" dirty="0"/>
          </a:p>
        </p:txBody>
      </p:sp>
      <p:pic>
        <p:nvPicPr>
          <p:cNvPr id="4" name="Picture 2" descr="F:\Фото и видео\x_43d4a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844824"/>
            <a:ext cx="6081730" cy="405784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Ночевка вне зоны леса</a:t>
            </a:r>
            <a:endParaRPr lang="ru-RU" dirty="0"/>
          </a:p>
        </p:txBody>
      </p:sp>
      <p:pic>
        <p:nvPicPr>
          <p:cNvPr id="6" name="Содержимое 5" descr="525208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972" y="1600200"/>
            <a:ext cx="6032055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            Дневка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-это когда группа останавливается на отдых на </a:t>
            </a:r>
          </a:p>
          <a:p>
            <a:pPr>
              <a:buNone/>
            </a:pPr>
            <a:r>
              <a:rPr lang="ru-RU" dirty="0" smtClean="0"/>
              <a:t>сутки (или </a:t>
            </a:r>
            <a:r>
              <a:rPr lang="ru-RU" i="1" dirty="0" err="1" smtClean="0"/>
              <a:t>полуднёвка</a:t>
            </a:r>
            <a:r>
              <a:rPr lang="ru-RU" dirty="0" smtClean="0"/>
              <a:t>- отдых на </a:t>
            </a:r>
            <a:r>
              <a:rPr lang="ru-RU" i="1" dirty="0" err="1" smtClean="0"/>
              <a:t>полндя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Дневки организуются с целью более полного восстановления сил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Желательно делать дневки на каждый 8-11 день маршрута</a:t>
            </a:r>
          </a:p>
          <a:p>
            <a:endParaRPr lang="ru-RU" dirty="0" smtClean="0"/>
          </a:p>
          <a:p>
            <a:r>
              <a:rPr lang="ru-RU" dirty="0" smtClean="0"/>
              <a:t>Полезно по возможности помыться или вообще организовать баню.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Дневка:  что можно делать?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28800"/>
            <a:ext cx="6368880" cy="424592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Дневка:  что можно делать?</a:t>
            </a:r>
            <a:endParaRPr lang="ru-RU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144511" cy="46083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Дневка:  что можно делать?</a:t>
            </a:r>
            <a:endParaRPr lang="ru-RU" dirty="0"/>
          </a:p>
        </p:txBody>
      </p:sp>
      <p:pic>
        <p:nvPicPr>
          <p:cNvPr id="5" name="Содержимое 4" descr="IMG_3689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2184" y="1600200"/>
            <a:ext cx="6499631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График дневных переходов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472518" cy="462560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По к</a:t>
            </a:r>
            <a:r>
              <a:rPr lang="ru-RU" sz="2800" dirty="0" smtClean="0"/>
              <a:t>лассике</a:t>
            </a:r>
            <a:r>
              <a:rPr lang="ru-RU" sz="2200" dirty="0" smtClean="0"/>
              <a:t>*:    </a:t>
            </a:r>
            <a:r>
              <a:rPr lang="ru-RU" sz="2200" b="1" dirty="0" smtClean="0">
                <a:latin typeface="Arial Black" pitchFamily="34" charset="0"/>
                <a:cs typeface="Aharoni" pitchFamily="2" charset="-79"/>
              </a:rPr>
              <a:t>30+5, 30+10, 45+10..15, 50..55+10..15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  <a:cs typeface="Aharoni" pitchFamily="2" charset="-79"/>
              </a:rPr>
              <a:t>_____________________________________________________________</a:t>
            </a:r>
          </a:p>
          <a:p>
            <a:pPr>
              <a:buNone/>
            </a:pPr>
            <a:r>
              <a:rPr lang="en-US" sz="2800" b="1" dirty="0" smtClean="0">
                <a:latin typeface="Arial Black" pitchFamily="34" charset="0"/>
                <a:cs typeface="Aharoni" pitchFamily="2" charset="-79"/>
              </a:rPr>
              <a:t>*</a:t>
            </a:r>
            <a:r>
              <a:rPr lang="en-US" sz="2000" b="1" dirty="0" smtClean="0">
                <a:latin typeface="Arial Black" pitchFamily="34" charset="0"/>
                <a:cs typeface="Aharoni" pitchFamily="2" charset="-79"/>
              </a:rPr>
              <a:t>-</a:t>
            </a:r>
            <a:r>
              <a:rPr lang="ru-RU" sz="2000" dirty="0" smtClean="0"/>
              <a:t>в нормальных погодных условиях, в зависимости от высоты, крутизны склонов, веса рюкзаков, состояния участников</a:t>
            </a:r>
            <a:endParaRPr lang="en-US" sz="2000" dirty="0" smtClean="0"/>
          </a:p>
          <a:p>
            <a:pPr>
              <a:buNone/>
            </a:pPr>
            <a:endParaRPr lang="en-US" sz="2000" b="1" dirty="0" smtClean="0"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endParaRPr lang="en-US" sz="2000" b="1" dirty="0" smtClean="0">
              <a:latin typeface="Arial Black" pitchFamily="34" charset="0"/>
              <a:cs typeface="Aharoni" pitchFamily="2" charset="-79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+mj-lt"/>
                <a:cs typeface="Arial" pitchFamily="34" charset="0"/>
              </a:rPr>
              <a:t>Первый утренний</a:t>
            </a:r>
            <a:r>
              <a:rPr lang="ru-RU" sz="2800" dirty="0" smtClean="0">
                <a:latin typeface="+mj-lt"/>
                <a:cs typeface="Arial" pitchFamily="34" charset="0"/>
              </a:rPr>
              <a:t> переход </a:t>
            </a:r>
            <a:r>
              <a:rPr lang="ru-RU" sz="2800" dirty="0" smtClean="0">
                <a:cs typeface="Arial" pitchFamily="34" charset="0"/>
              </a:rPr>
              <a:t>для </a:t>
            </a:r>
            <a:r>
              <a:rPr lang="ru-RU" sz="2800" dirty="0" err="1" smtClean="0">
                <a:cs typeface="Arial" pitchFamily="34" charset="0"/>
              </a:rPr>
              <a:t>подстраивания</a:t>
            </a:r>
            <a:r>
              <a:rPr lang="ru-RU" sz="2800" dirty="0" smtClean="0">
                <a:cs typeface="Arial" pitchFamily="34" charset="0"/>
              </a:rPr>
              <a:t> к </a:t>
            </a:r>
            <a:endParaRPr lang="en-US" sz="2800" dirty="0" smtClean="0"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cs typeface="Arial" pitchFamily="34" charset="0"/>
              </a:rPr>
              <a:t>ритму нагрузок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ru-RU" sz="2800" dirty="0" smtClean="0">
                <a:cs typeface="Arial" pitchFamily="34" charset="0"/>
              </a:rPr>
              <a:t>может быть </a:t>
            </a:r>
            <a:r>
              <a:rPr lang="ru-RU" sz="2200" dirty="0" smtClean="0">
                <a:latin typeface="Arial Black" pitchFamily="34" charset="0"/>
              </a:rPr>
              <a:t>- 20+5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мин. 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+mj-lt"/>
                <a:cs typeface="Arial" pitchFamily="34" charset="0"/>
              </a:rPr>
              <a:t>В </a:t>
            </a:r>
            <a:r>
              <a:rPr lang="ru-RU" sz="2800" b="1" dirty="0" smtClean="0">
                <a:latin typeface="+mj-lt"/>
                <a:cs typeface="Arial" pitchFamily="34" charset="0"/>
              </a:rPr>
              <a:t>плохую погоду </a:t>
            </a:r>
            <a:r>
              <a:rPr lang="ru-RU" sz="2800" dirty="0" smtClean="0">
                <a:latin typeface="+mj-lt"/>
                <a:cs typeface="Arial" pitchFamily="34" charset="0"/>
              </a:rPr>
              <a:t>переходы </a:t>
            </a:r>
            <a:r>
              <a:rPr lang="ru-RU" sz="2800" b="1" dirty="0" smtClean="0">
                <a:latin typeface="+mj-lt"/>
                <a:cs typeface="Arial" pitchFamily="34" charset="0"/>
              </a:rPr>
              <a:t>удлиняются</a:t>
            </a:r>
            <a:r>
              <a:rPr lang="ru-RU" sz="2800" dirty="0" smtClean="0">
                <a:latin typeface="+mj-lt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+mj-lt"/>
                <a:cs typeface="Arial" pitchFamily="34" charset="0"/>
              </a:rPr>
              <a:t>                                     (</a:t>
            </a:r>
            <a:r>
              <a:rPr lang="ru-RU" sz="2200" dirty="0" smtClean="0">
                <a:latin typeface="Arial Black" pitchFamily="34" charset="0"/>
                <a:cs typeface="Arial" pitchFamily="34" charset="0"/>
              </a:rPr>
              <a:t>50+10, 55+5, 60+10, 90+10, 120+10..15</a:t>
            </a:r>
            <a:r>
              <a:rPr lang="ru-RU" sz="2800" dirty="0" smtClean="0">
                <a:latin typeface="+mj-lt"/>
                <a:cs typeface="Arial" pitchFamily="34" charset="0"/>
              </a:rPr>
              <a:t>).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Разведение костров</a:t>
            </a:r>
            <a:endParaRPr lang="ru-RU" dirty="0"/>
          </a:p>
        </p:txBody>
      </p:sp>
      <p:pic>
        <p:nvPicPr>
          <p:cNvPr id="6" name="Содержимое 5" descr="Безымянный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8530" y="1600200"/>
            <a:ext cx="6686940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Выбор места для костра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не менее </a:t>
            </a:r>
            <a:r>
              <a:rPr lang="ru-RU" b="1" dirty="0" smtClean="0"/>
              <a:t>5 метров </a:t>
            </a:r>
            <a:r>
              <a:rPr lang="ru-RU" dirty="0" smtClean="0"/>
              <a:t>от палаток;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укрыто от ветра и дождя </a:t>
            </a:r>
            <a:r>
              <a:rPr lang="ru-RU" dirty="0" smtClean="0"/>
              <a:t>каким-либо естественным укрытием;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 </a:t>
            </a:r>
            <a:r>
              <a:rPr lang="ru-RU" b="1" dirty="0" smtClean="0"/>
              <a:t>радиусе 1-го метра расчистить </a:t>
            </a:r>
            <a:r>
              <a:rPr lang="ru-RU" dirty="0" smtClean="0"/>
              <a:t>от всего, что способно гореть;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/>
              <a:t>Для разведения костра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Спички в герметичной упаковке обязательны </a:t>
            </a:r>
            <a:r>
              <a:rPr lang="ru-RU" b="1" dirty="0"/>
              <a:t>у каждого участника </a:t>
            </a:r>
            <a:r>
              <a:rPr lang="ru-RU" b="1" dirty="0" smtClean="0"/>
              <a:t>похода.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Также используют т.н. костровой набор. В него могут входить: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Сухой спирт, сухое горючее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Небольшой запас бересты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Оргстекло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Резина, парафин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Огниво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8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Другие варианты приготовления пищи на огне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84" y="1696637"/>
            <a:ext cx="6499631" cy="4333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Опасность использования газовой горелки ВНУТРИ палатки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4464496" cy="29763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013176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Font typeface="+mj-lt"/>
              <a:buAutoNum type="arabicParenR"/>
            </a:pPr>
            <a:r>
              <a:rPr lang="ru-RU" sz="2400" dirty="0" smtClean="0"/>
              <a:t>Работающая горелка (особенно типа </a:t>
            </a:r>
            <a:r>
              <a:rPr lang="en-US" sz="2400" dirty="0" err="1" smtClean="0"/>
              <a:t>jetboil</a:t>
            </a:r>
            <a:r>
              <a:rPr lang="en-US" sz="2400" dirty="0" smtClean="0"/>
              <a:t>) </a:t>
            </a:r>
            <a:r>
              <a:rPr lang="ru-RU" sz="2400" dirty="0" smtClean="0"/>
              <a:t>«съедает» кислород</a:t>
            </a:r>
          </a:p>
          <a:p>
            <a:pPr algn="l">
              <a:buFont typeface="+mj-lt"/>
              <a:buAutoNum type="arabicParenR"/>
            </a:pPr>
            <a:r>
              <a:rPr lang="ru-RU" sz="2400" dirty="0" smtClean="0"/>
              <a:t>Горелка выделяет углекислый газ</a:t>
            </a:r>
          </a:p>
        </p:txBody>
      </p:sp>
    </p:spTree>
    <p:extLst>
      <p:ext uri="{BB962C8B-B14F-4D97-AF65-F5344CB8AC3E}">
        <p14:creationId xmlns:p14="http://schemas.microsoft.com/office/powerpoint/2010/main" val="2689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Экология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Весь </a:t>
            </a:r>
            <a:r>
              <a:rPr lang="ru-RU" b="1" dirty="0" smtClean="0"/>
              <a:t>мусор после бивуака сжигается</a:t>
            </a:r>
            <a:r>
              <a:rPr lang="ru-RU" dirty="0" smtClean="0"/>
              <a:t>, а банки обжигаются, потом плющатся камнями и закапываются в грунт или закладываются под валуны. Ещё </a:t>
            </a:r>
            <a:r>
              <a:rPr lang="ru-RU" b="1" dirty="0" smtClean="0"/>
              <a:t>лучше унести банки вниз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покидая место бивака, следует обязательно </a:t>
            </a:r>
            <a:r>
              <a:rPr lang="ru-RU" b="1" dirty="0" smtClean="0"/>
              <a:t>залить костер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Окончание дневного перехода</a:t>
            </a:r>
            <a:br>
              <a:rPr lang="ru-RU" dirty="0" smtClean="0"/>
            </a:br>
            <a:r>
              <a:rPr lang="ru-RU" dirty="0" smtClean="0"/>
              <a:t>                       определяется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ru-RU" b="1" dirty="0" smtClean="0"/>
              <a:t>целью</a:t>
            </a:r>
            <a:endParaRPr lang="ru-RU" dirty="0" smtClean="0"/>
          </a:p>
          <a:p>
            <a:pPr marL="633222" indent="-514350">
              <a:buNone/>
            </a:pPr>
            <a:endParaRPr lang="ru-RU" dirty="0" smtClean="0"/>
          </a:p>
          <a:p>
            <a:pPr marL="633222" indent="-514350">
              <a:buFont typeface="+mj-lt"/>
              <a:buAutoNum type="arabicPeriod" startAt="2"/>
            </a:pPr>
            <a:r>
              <a:rPr lang="ru-RU" b="1" dirty="0" smtClean="0"/>
              <a:t>рельефом </a:t>
            </a:r>
            <a:r>
              <a:rPr lang="ru-RU" dirty="0" smtClean="0"/>
              <a:t>на месте ожидаемого бивака (для производства бивачных работ в светлое время</a:t>
            </a:r>
            <a:r>
              <a:rPr lang="ru-RU" dirty="0" smtClean="0"/>
              <a:t>)</a:t>
            </a:r>
            <a:endParaRPr lang="ru-RU" dirty="0" smtClean="0"/>
          </a:p>
          <a:p>
            <a:pPr marL="633222" indent="-514350">
              <a:buNone/>
            </a:pPr>
            <a:endParaRPr lang="ru-RU" dirty="0" smtClean="0"/>
          </a:p>
          <a:p>
            <a:pPr marL="633222" indent="-514350">
              <a:buFont typeface="+mj-lt"/>
              <a:buAutoNum type="arabicPeriod" startAt="3"/>
            </a:pPr>
            <a:r>
              <a:rPr lang="ru-RU" b="1" dirty="0" smtClean="0"/>
              <a:t>другими причинами </a:t>
            </a:r>
            <a:r>
              <a:rPr lang="ru-RU" dirty="0" smtClean="0"/>
              <a:t>(испортилась погода, темнота, усталость, травмы) =</a:t>
            </a:r>
            <a:r>
              <a:rPr lang="en-US" dirty="0" smtClean="0"/>
              <a:t>&gt; </a:t>
            </a:r>
            <a:r>
              <a:rPr lang="ru-RU" dirty="0" smtClean="0"/>
              <a:t>т.н. </a:t>
            </a:r>
            <a:r>
              <a:rPr lang="ru-RU" b="1" i="1" dirty="0" smtClean="0"/>
              <a:t>вынужденная ночевка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продолжительности привалы    </a:t>
            </a:r>
            <a:br>
              <a:rPr lang="ru-RU" dirty="0" smtClean="0"/>
            </a:br>
            <a:r>
              <a:rPr lang="ru-RU" dirty="0" smtClean="0"/>
              <a:t>                    делятся на…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543956" cy="4625609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/>
              <a:t>малые привалы </a:t>
            </a:r>
            <a:r>
              <a:rPr lang="ru-RU" dirty="0" smtClean="0"/>
              <a:t>(для отдыха, переодевания, ремонта</a:t>
            </a:r>
            <a:r>
              <a:rPr lang="ru-RU" dirty="0" smtClean="0"/>
              <a:t>)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обеденные </a:t>
            </a:r>
            <a:r>
              <a:rPr lang="ru-RU" b="1" dirty="0" smtClean="0"/>
              <a:t>привалы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ночевки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дневки (</a:t>
            </a:r>
            <a:r>
              <a:rPr lang="ru-RU" b="1" dirty="0" err="1" smtClean="0"/>
              <a:t>полудневки</a:t>
            </a:r>
            <a:r>
              <a:rPr lang="ru-RU" b="1" dirty="0" smtClean="0"/>
              <a:t>)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Малые привалы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это наиболее короткие остановки в пути.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/>
              <a:t>Место </a:t>
            </a:r>
            <a:r>
              <a:rPr lang="ru-RU" dirty="0" smtClean="0"/>
              <a:t>малого привала </a:t>
            </a:r>
            <a:r>
              <a:rPr lang="ru-RU" b="1" dirty="0" smtClean="0"/>
              <a:t>определяется</a:t>
            </a:r>
            <a:r>
              <a:rPr lang="ru-RU" dirty="0" smtClean="0"/>
              <a:t> преимущественно </a:t>
            </a:r>
            <a:r>
              <a:rPr lang="ru-RU" b="1" dirty="0" smtClean="0"/>
              <a:t>временем переходов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Время пути к намеченной цели часто измеряется количеством </a:t>
            </a:r>
            <a:r>
              <a:rPr lang="ru-RU" b="1" dirty="0" smtClean="0"/>
              <a:t>переходов.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Время </a:t>
            </a:r>
            <a:r>
              <a:rPr lang="ru-RU" dirty="0" smtClean="0"/>
              <a:t>прибытия отсчитывается по приходу </a:t>
            </a:r>
            <a:r>
              <a:rPr lang="ru-RU" b="1" dirty="0" smtClean="0"/>
              <a:t>последнего.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Малые привалы (на перевале)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484784"/>
            <a:ext cx="7164980" cy="47766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Малые привалы (сон)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147" name="Picture 3" descr="F:\Фото и видео\спит на прива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680174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Малые привалы (на склоне)</a:t>
            </a:r>
            <a:endParaRPr lang="ru-RU" dirty="0"/>
          </a:p>
        </p:txBody>
      </p:sp>
      <p:pic>
        <p:nvPicPr>
          <p:cNvPr id="8194" name="Picture 2" descr="F:\Привалы и ночлени\69863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5696" y="1600200"/>
            <a:ext cx="605260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</TotalTime>
  <Words>731</Words>
  <Application>Microsoft Office PowerPoint</Application>
  <PresentationFormat>Экран (4:3)</PresentationFormat>
  <Paragraphs>171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                           Ночлеги и привалы</vt:lpstr>
      <vt:lpstr>Режим дня в походе</vt:lpstr>
      <vt:lpstr>    График дневных переходов</vt:lpstr>
      <vt:lpstr>    Окончание дневного перехода                        определяется …</vt:lpstr>
      <vt:lpstr>По продолжительности привалы                         делятся на…</vt:lpstr>
      <vt:lpstr>                Малые привалы</vt:lpstr>
      <vt:lpstr> Малые привалы (на перевале)</vt:lpstr>
      <vt:lpstr>         Малые привалы (сон)</vt:lpstr>
      <vt:lpstr>         Малые привалы (на склоне)</vt:lpstr>
      <vt:lpstr>         Малые привалы (на удобном камне)</vt:lpstr>
      <vt:lpstr>            Обеденные привалы</vt:lpstr>
      <vt:lpstr>                     Выбор места для обеденного привала:</vt:lpstr>
      <vt:lpstr>Примеры обеденного привала    (укрытие от ветра и дождя)</vt:lpstr>
      <vt:lpstr>Примеры обеденного привала    (укрытие от ветра и дождя)</vt:lpstr>
      <vt:lpstr>            Бивак (устар. бивуак)</vt:lpstr>
      <vt:lpstr>Безопасность при выборе ночлега: опасные факторы</vt:lpstr>
      <vt:lpstr>Безопасность при выборе ночлега: опасные факторы</vt:lpstr>
      <vt:lpstr>Безопасность при выборе ночлега</vt:lpstr>
      <vt:lpstr>Безопасность при выборе ночлега</vt:lpstr>
      <vt:lpstr>Удачный выбор места ночлега</vt:lpstr>
      <vt:lpstr>Удачный выбор места ночлега</vt:lpstr>
      <vt:lpstr>Организация работ на бивуаке</vt:lpstr>
      <vt:lpstr>Дежурства на бивуаке</vt:lpstr>
      <vt:lpstr>    Ночевка вне зоны леса</vt:lpstr>
      <vt:lpstr>    Ночевка вне зоны леса</vt:lpstr>
      <vt:lpstr>                       Дневка</vt:lpstr>
      <vt:lpstr>Дневка:  что можно делать?</vt:lpstr>
      <vt:lpstr>Дневка:  что можно делать?</vt:lpstr>
      <vt:lpstr>Дневка:  что можно делать?</vt:lpstr>
      <vt:lpstr>         Разведение костров</vt:lpstr>
      <vt:lpstr>      Выбор места для костра</vt:lpstr>
      <vt:lpstr>      Для разведения костра</vt:lpstr>
      <vt:lpstr>Другие варианты приготовления пищи на огне</vt:lpstr>
      <vt:lpstr>Опасность использования газовой горелки ВНУТРИ палатки</vt:lpstr>
      <vt:lpstr>                      Экология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Павел  Занин</cp:lastModifiedBy>
  <cp:revision>109</cp:revision>
  <dcterms:created xsi:type="dcterms:W3CDTF">2010-03-12T14:17:37Z</dcterms:created>
  <dcterms:modified xsi:type="dcterms:W3CDTF">2015-11-16T21:11:45Z</dcterms:modified>
</cp:coreProperties>
</file>